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60" r:id="rId3"/>
    <p:sldId id="261" r:id="rId4"/>
    <p:sldId id="257" r:id="rId5"/>
    <p:sldId id="258" r:id="rId6"/>
    <p:sldId id="259"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1B8ABB09-4A1D-463E-8065-109CC2B7EFAA}" type="datetimeFigureOut">
              <a:rPr lang="ar-SA" smtClean="0"/>
              <a:pPr/>
              <a:t>10/11/1442</a:t>
            </a:fld>
            <a:endParaRPr lang="ar-SA"/>
          </a:p>
        </p:txBody>
      </p:sp>
      <p:sp>
        <p:nvSpPr>
          <p:cNvPr id="2" name="عنصر نائب للتذييل 1"/>
          <p:cNvSpPr>
            <a:spLocks noGrp="1"/>
          </p:cNvSpPr>
          <p:nvPr>
            <p:ph type="ftr" sz="quarter" idx="11"/>
          </p:nvPr>
        </p:nvSpPr>
        <p:spPr/>
        <p:txBody>
          <a:bodyPr/>
          <a:lstStyle/>
          <a:p>
            <a:endParaRPr lang="ar-SA"/>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1B8ABB09-4A1D-463E-8065-109CC2B7EFAA}" type="datetimeFigureOut">
              <a:rPr lang="ar-SA" smtClean="0"/>
              <a:pPr/>
              <a:t>10/11/1442</a:t>
            </a:fld>
            <a:endParaRPr lang="ar-SA"/>
          </a:p>
        </p:txBody>
      </p:sp>
      <p:sp>
        <p:nvSpPr>
          <p:cNvPr id="19" name="عنصر نائب للتذييل 18"/>
          <p:cNvSpPr>
            <a:spLocks noGrp="1"/>
          </p:cNvSpPr>
          <p:nvPr>
            <p:ph type="ftr" sz="quarter" idx="11"/>
          </p:nvPr>
        </p:nvSpPr>
        <p:spPr>
          <a:xfrm>
            <a:off x="3581400" y="76200"/>
            <a:ext cx="2895600" cy="288925"/>
          </a:xfrm>
        </p:spPr>
        <p:txBody>
          <a:bodyPr/>
          <a:lstStyle/>
          <a:p>
            <a:endParaRPr lang="ar-SA"/>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1B8ABB09-4A1D-463E-8065-109CC2B7EFAA}" type="datetimeFigureOut">
              <a:rPr lang="ar-SA" smtClean="0"/>
              <a:pPr/>
              <a:t>10/11/1442</a:t>
            </a:fld>
            <a:endParaRPr lang="ar-SA"/>
          </a:p>
        </p:txBody>
      </p:sp>
      <p:sp>
        <p:nvSpPr>
          <p:cNvPr id="11" name="عنصر نائب للتذييل 10"/>
          <p:cNvSpPr>
            <a:spLocks noGrp="1"/>
          </p:cNvSpPr>
          <p:nvPr>
            <p:ph type="ftr" sz="quarter" idx="11"/>
          </p:nvPr>
        </p:nvSpPr>
        <p:spPr/>
        <p:txBody>
          <a:bodyPr/>
          <a:lstStyle/>
          <a:p>
            <a:endParaRPr lang="ar-SA"/>
          </a:p>
        </p:txBody>
      </p:sp>
      <p:sp>
        <p:nvSpPr>
          <p:cNvPr id="16" name="عنصر نائب لرقم الشريحة 15"/>
          <p:cNvSpPr>
            <a:spLocks noGrp="1"/>
          </p:cNvSpPr>
          <p:nvPr>
            <p:ph type="sldNum" sz="quarter" idx="12"/>
          </p:nvPr>
        </p:nvSpPr>
        <p:spPr/>
        <p:txBody>
          <a:bodyPr/>
          <a:lstStyle/>
          <a:p>
            <a:fld id="{0B34F065-1154-456A-91E3-76DE8E75E17B}" type="slidenum">
              <a:rPr lang="ar-SA" smtClean="0"/>
              <a:pPr/>
              <a:t>‹#›</a:t>
            </a:fld>
            <a:endParaRPr lang="ar-SA"/>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1B8ABB09-4A1D-463E-8065-109CC2B7EFAA}" type="datetimeFigureOut">
              <a:rPr lang="ar-SA" smtClean="0"/>
              <a:pPr/>
              <a:t>10/11/1442</a:t>
            </a:fld>
            <a:endParaRPr lang="ar-SA"/>
          </a:p>
        </p:txBody>
      </p:sp>
      <p:sp>
        <p:nvSpPr>
          <p:cNvPr id="10" name="عنصر نائب للتذييل 9"/>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1B8ABB09-4A1D-463E-8065-109CC2B7EFAA}" type="datetimeFigureOut">
              <a:rPr lang="ar-SA" smtClean="0"/>
              <a:pPr/>
              <a:t>10/11/1442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229600" y="6477000"/>
            <a:ext cx="762000" cy="246888"/>
          </a:xfrm>
        </p:spPr>
        <p:txBody>
          <a:bodyPr/>
          <a:lstStyle/>
          <a:p>
            <a:fld id="{0B34F065-1154-456A-91E3-76DE8E75E17B}" type="slidenum">
              <a:rPr lang="ar-SA" smtClean="0"/>
              <a:pPr/>
              <a:t>‹#›</a:t>
            </a:fld>
            <a:endParaRPr lang="ar-SA"/>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1B8ABB09-4A1D-463E-8065-109CC2B7EFAA}" type="datetimeFigureOut">
              <a:rPr lang="ar-SA" smtClean="0"/>
              <a:pPr/>
              <a:t>10/11/1442</a:t>
            </a:fld>
            <a:endParaRPr lang="ar-SA"/>
          </a:p>
        </p:txBody>
      </p:sp>
      <p:sp>
        <p:nvSpPr>
          <p:cNvPr id="21" name="عنصر نائب للتذييل 20"/>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1B8ABB09-4A1D-463E-8065-109CC2B7EFAA}" type="datetimeFigureOut">
              <a:rPr lang="ar-SA" smtClean="0"/>
              <a:pPr/>
              <a:t>10/11/1442</a:t>
            </a:fld>
            <a:endParaRPr lang="ar-SA"/>
          </a:p>
        </p:txBody>
      </p:sp>
      <p:sp>
        <p:nvSpPr>
          <p:cNvPr id="24" name="عنصر نائب للتذييل 23"/>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1B8ABB09-4A1D-463E-8065-109CC2B7EFAA}" type="datetimeFigureOut">
              <a:rPr lang="ar-SA" smtClean="0"/>
              <a:pPr/>
              <a:t>10/11/1442</a:t>
            </a:fld>
            <a:endParaRPr lang="ar-SA"/>
          </a:p>
        </p:txBody>
      </p:sp>
      <p:sp>
        <p:nvSpPr>
          <p:cNvPr id="29" name="عنصر نائب للتذييل 28"/>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10/11/1442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0B34F065-1154-456A-91E3-76DE8E75E17B}" type="slidenum">
              <a:rPr lang="ar-SA" smtClean="0"/>
              <a:pPr/>
              <a:t>‹#›</a:t>
            </a:fld>
            <a:endParaRPr lang="ar-SA"/>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B8ABB09-4A1D-463E-8065-109CC2B7EFAA}" type="datetimeFigureOut">
              <a:rPr lang="ar-SA" smtClean="0"/>
              <a:pPr/>
              <a:t>10/11/1442</a:t>
            </a:fld>
            <a:endParaRPr lang="ar-SA"/>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0B34F065-1154-456A-91E3-76DE8E75E17B}" type="slidenum">
              <a:rPr lang="ar-SA" smtClean="0"/>
              <a:pPr/>
              <a:t>‹#›</a:t>
            </a:fld>
            <a:endParaRPr lang="ar-SA"/>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المنطق </a:t>
            </a:r>
            <a:r>
              <a:rPr lang="ar-IQ" dirty="0" smtClean="0"/>
              <a:t>ثنائي وثلاثي القيمة   </a:t>
            </a:r>
            <a:endParaRPr lang="ar-IQ" dirty="0"/>
          </a:p>
        </p:txBody>
      </p:sp>
      <p:sp>
        <p:nvSpPr>
          <p:cNvPr id="3" name="عنوان فرعي 2"/>
          <p:cNvSpPr>
            <a:spLocks noGrp="1"/>
          </p:cNvSpPr>
          <p:nvPr>
            <p:ph type="subTitle" idx="1"/>
          </p:nvPr>
        </p:nvSpPr>
        <p:spPr/>
        <p:txBody>
          <a:bodyPr/>
          <a:lstStyle/>
          <a:p>
            <a:r>
              <a:rPr lang="ar-IQ" dirty="0" smtClean="0"/>
              <a:t>3</a:t>
            </a:r>
            <a:endParaRPr lang="ar-IQ" dirty="0"/>
          </a:p>
        </p:txBody>
      </p:sp>
      <p:pic>
        <p:nvPicPr>
          <p:cNvPr id="4" name="Picture 2" descr="E:\بحوثي\التعليم الالكترني\images (15).jpg"/>
          <p:cNvPicPr>
            <a:picLocks noChangeAspect="1" noChangeArrowheads="1"/>
          </p:cNvPicPr>
          <p:nvPr/>
        </p:nvPicPr>
        <p:blipFill>
          <a:blip r:embed="rId2" cstate="print"/>
          <a:srcRect/>
          <a:stretch>
            <a:fillRect/>
          </a:stretch>
        </p:blipFill>
        <p:spPr bwMode="auto">
          <a:xfrm>
            <a:off x="1043608" y="836712"/>
            <a:ext cx="7128792" cy="345638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منطق ثنائي وثلاثي القيمة</a:t>
            </a:r>
            <a:endParaRPr lang="ar-IQ" dirty="0"/>
          </a:p>
        </p:txBody>
      </p:sp>
      <p:pic>
        <p:nvPicPr>
          <p:cNvPr id="5" name="Picture 2" descr="E:\بحوثي\التعليم الالكترني\images (15).jpg"/>
          <p:cNvPicPr>
            <a:picLocks noChangeAspect="1" noChangeArrowheads="1"/>
          </p:cNvPicPr>
          <p:nvPr/>
        </p:nvPicPr>
        <p:blipFill>
          <a:blip r:embed="rId2" cstate="print"/>
          <a:srcRect/>
          <a:stretch>
            <a:fillRect/>
          </a:stretch>
        </p:blipFill>
        <p:spPr bwMode="auto">
          <a:xfrm>
            <a:off x="6156176" y="260648"/>
            <a:ext cx="2619375" cy="936105"/>
          </a:xfrm>
          <a:prstGeom prst="rect">
            <a:avLst/>
          </a:prstGeom>
          <a:noFill/>
        </p:spPr>
      </p:pic>
      <p:pic>
        <p:nvPicPr>
          <p:cNvPr id="1027" name="Picture 3"/>
          <p:cNvPicPr>
            <a:picLocks noGrp="1" noChangeAspect="1" noChangeArrowheads="1"/>
          </p:cNvPicPr>
          <p:nvPr>
            <p:ph idx="1"/>
          </p:nvPr>
        </p:nvPicPr>
        <p:blipFill>
          <a:blip r:embed="rId3" cstate="print"/>
          <a:srcRect/>
          <a:stretch>
            <a:fillRect/>
          </a:stretch>
        </p:blipFill>
        <p:spPr bwMode="auto">
          <a:xfrm>
            <a:off x="2246363" y="1554163"/>
            <a:ext cx="4803674" cy="452596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منطق ثنائي وثلاثي القيمة</a:t>
            </a:r>
            <a:endParaRPr lang="ar-IQ"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800615" y="1554163"/>
            <a:ext cx="5695169" cy="4525962"/>
          </a:xfrm>
          <a:prstGeom prst="rect">
            <a:avLst/>
          </a:prstGeom>
          <a:noFill/>
          <a:ln w="9525">
            <a:noFill/>
            <a:miter lim="800000"/>
            <a:headEnd/>
            <a:tailEnd/>
          </a:ln>
        </p:spPr>
      </p:pic>
      <p:pic>
        <p:nvPicPr>
          <p:cNvPr id="5" name="Picture 2" descr="E:\بحوثي\التعليم الالكترني\images (15).jpg"/>
          <p:cNvPicPr>
            <a:picLocks noChangeAspect="1" noChangeArrowheads="1"/>
          </p:cNvPicPr>
          <p:nvPr/>
        </p:nvPicPr>
        <p:blipFill>
          <a:blip r:embed="rId3" cstate="print"/>
          <a:srcRect/>
          <a:stretch>
            <a:fillRect/>
          </a:stretch>
        </p:blipFill>
        <p:spPr bwMode="auto">
          <a:xfrm>
            <a:off x="6156176" y="260648"/>
            <a:ext cx="2619375" cy="93610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منطق ثنائي وثلاثي القيمة</a:t>
            </a:r>
            <a:endParaRPr lang="ar-IQ" dirty="0"/>
          </a:p>
        </p:txBody>
      </p:sp>
      <p:sp>
        <p:nvSpPr>
          <p:cNvPr id="3" name="عنصر نائب للمحتوى 2"/>
          <p:cNvSpPr>
            <a:spLocks noGrp="1"/>
          </p:cNvSpPr>
          <p:nvPr>
            <p:ph idx="1"/>
          </p:nvPr>
        </p:nvSpPr>
        <p:spPr/>
        <p:txBody>
          <a:bodyPr>
            <a:normAutofit lnSpcReduction="10000"/>
          </a:bodyPr>
          <a:lstStyle/>
          <a:p>
            <a:endParaRPr lang="ar-IQ" dirty="0" smtClean="0"/>
          </a:p>
          <a:p>
            <a:r>
              <a:rPr lang="ar-IQ" dirty="0" smtClean="0"/>
              <a:t>ويرى البعض ان البداية </a:t>
            </a:r>
            <a:r>
              <a:rPr lang="ar-IQ" dirty="0" smtClean="0"/>
              <a:t>الأكثر وضوحاً للمنطق متعدد </a:t>
            </a:r>
            <a:r>
              <a:rPr lang="ar-IQ" dirty="0" err="1" smtClean="0"/>
              <a:t>القيم </a:t>
            </a:r>
            <a:r>
              <a:rPr lang="ar-IQ" dirty="0" smtClean="0"/>
              <a:t>، فقد تمت على يد العالم الرياضى والمنطقى البولونى </a:t>
            </a:r>
            <a:r>
              <a:rPr lang="ar-IQ" dirty="0" err="1" smtClean="0"/>
              <a:t>يان</a:t>
            </a:r>
            <a:r>
              <a:rPr lang="ar-IQ" dirty="0" smtClean="0"/>
              <a:t> </a:t>
            </a:r>
            <a:r>
              <a:rPr lang="ar-IQ" dirty="0" err="1" smtClean="0"/>
              <a:t>لوكاشِيفتشِ</a:t>
            </a:r>
            <a:r>
              <a:rPr lang="ar-IQ" dirty="0" smtClean="0"/>
              <a:t> </a:t>
            </a:r>
            <a:r>
              <a:rPr lang="en-US" dirty="0" smtClean="0"/>
              <a:t>Jan </a:t>
            </a:r>
            <a:r>
              <a:rPr lang="en-US" dirty="0" err="1" smtClean="0"/>
              <a:t>Luckasiewicz</a:t>
            </a:r>
            <a:r>
              <a:rPr lang="en-US" dirty="0" smtClean="0"/>
              <a:t> (1878-1956)،</a:t>
            </a:r>
            <a:r>
              <a:rPr lang="ar-IQ" dirty="0" smtClean="0"/>
              <a:t>وذلك حين وضع عام 1920 نسقاً منطقياً للقضايا ذا ثلاث </a:t>
            </a:r>
            <a:r>
              <a:rPr lang="ar-IQ" dirty="0" err="1" smtClean="0"/>
              <a:t>قيم .</a:t>
            </a:r>
            <a:endParaRPr lang="ar-IQ" dirty="0" smtClean="0"/>
          </a:p>
          <a:p>
            <a:r>
              <a:rPr lang="ar-IQ" dirty="0" smtClean="0"/>
              <a:t> وقد استوحي تصوره لهذا النسق من معالجة أرسطو للحوادث الممكنة المستقبلة</a:t>
            </a:r>
            <a:r>
              <a:rPr lang="en-US" dirty="0" smtClean="0"/>
              <a:t>Future Contingencies </a:t>
            </a:r>
            <a:r>
              <a:rPr lang="ar-IQ" dirty="0" smtClean="0"/>
              <a:t>في</a:t>
            </a:r>
            <a:endParaRPr lang="ar-IQ" dirty="0"/>
          </a:p>
        </p:txBody>
      </p:sp>
      <p:pic>
        <p:nvPicPr>
          <p:cNvPr id="4" name="Picture 2" descr="E:\بحوثي\التعليم الالكترني\images (15).jpg"/>
          <p:cNvPicPr>
            <a:picLocks noChangeAspect="1" noChangeArrowheads="1"/>
          </p:cNvPicPr>
          <p:nvPr/>
        </p:nvPicPr>
        <p:blipFill>
          <a:blip r:embed="rId2" cstate="print"/>
          <a:srcRect/>
          <a:stretch>
            <a:fillRect/>
          </a:stretch>
        </p:blipFill>
        <p:spPr bwMode="auto">
          <a:xfrm>
            <a:off x="5796136" y="260648"/>
            <a:ext cx="2619375" cy="93610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منطق ثنائي وثلاثي القيمة</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 كتابه العبارة وكان </a:t>
            </a:r>
            <a:r>
              <a:rPr lang="ar-IQ" dirty="0" err="1" smtClean="0"/>
              <a:t>لوكاشِيفتشِ</a:t>
            </a:r>
            <a:r>
              <a:rPr lang="ar-IQ" dirty="0" smtClean="0"/>
              <a:t> يرمى من إنشاء نسق منطقي ثلاثي القيم إلى صياغة نظرية تحتوى على القوانين التقليدية في المنطق </a:t>
            </a:r>
            <a:r>
              <a:rPr lang="ar-IQ" dirty="0" err="1" smtClean="0"/>
              <a:t>الموجه .</a:t>
            </a:r>
            <a:endParaRPr lang="ar-IQ" dirty="0" smtClean="0"/>
          </a:p>
          <a:p>
            <a:r>
              <a:rPr lang="ar-IQ" dirty="0" smtClean="0"/>
              <a:t>وقد حاول أيضاً إنشاء ذلك النسق من أجل أن يتغلب على مذهب الحتمية الفلسفي القائم على مبدأ ثنائية القيم، ولكنه عدُل فيما بعد عن اعتقاده ذلك، فلم يـَر تعارضاً بين انتفاء الحتمية والمنطق الثنائي القيم.</a:t>
            </a:r>
            <a:endParaRPr lang="ar-IQ" dirty="0"/>
          </a:p>
        </p:txBody>
      </p:sp>
      <p:pic>
        <p:nvPicPr>
          <p:cNvPr id="4" name="Picture 2" descr="E:\بحوثي\التعليم الالكترني\images (15).jpg"/>
          <p:cNvPicPr>
            <a:picLocks noChangeAspect="1" noChangeArrowheads="1"/>
          </p:cNvPicPr>
          <p:nvPr/>
        </p:nvPicPr>
        <p:blipFill>
          <a:blip r:embed="rId2" cstate="print"/>
          <a:srcRect/>
          <a:stretch>
            <a:fillRect/>
          </a:stretch>
        </p:blipFill>
        <p:spPr bwMode="auto">
          <a:xfrm>
            <a:off x="5724128" y="476672"/>
            <a:ext cx="2619375" cy="93610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منطق ثنائي وثلاثي القيمة</a:t>
            </a:r>
            <a:endParaRPr lang="ar-IQ" dirty="0"/>
          </a:p>
        </p:txBody>
      </p:sp>
      <p:sp>
        <p:nvSpPr>
          <p:cNvPr id="3" name="عنصر نائب للمحتوى 2"/>
          <p:cNvSpPr>
            <a:spLocks noGrp="1"/>
          </p:cNvSpPr>
          <p:nvPr>
            <p:ph idx="1"/>
          </p:nvPr>
        </p:nvSpPr>
        <p:spPr/>
        <p:txBody>
          <a:bodyPr>
            <a:normAutofit/>
          </a:bodyPr>
          <a:lstStyle/>
          <a:p>
            <a:r>
              <a:rPr lang="ar-IQ" dirty="0" smtClean="0"/>
              <a:t>وينبغي ألا يؤدي بنا تعدد أنواع المنطق المعاصر او اختلاف منطق ذي قيم معينة عن منطق آخر له نفس العدد من القيم، او تفكك وحدة المنطق على هذا النحو، ينبغي ألا يؤدي بنا كل ذلك الى التشكك في المنطق من حيث هو سند اليقين الأخير</a:t>
            </a:r>
            <a:r>
              <a:rPr lang="ar-IQ" dirty="0" smtClean="0"/>
              <a:t>،</a:t>
            </a:r>
            <a:endParaRPr lang="en-US" dirty="0" smtClean="0"/>
          </a:p>
          <a:p>
            <a:endParaRPr lang="ar-IQ" dirty="0"/>
          </a:p>
        </p:txBody>
      </p:sp>
      <p:pic>
        <p:nvPicPr>
          <p:cNvPr id="4" name="Picture 2" descr="E:\بحوثي\التعليم الالكترني\images (15).jpg"/>
          <p:cNvPicPr>
            <a:picLocks noChangeAspect="1" noChangeArrowheads="1"/>
          </p:cNvPicPr>
          <p:nvPr/>
        </p:nvPicPr>
        <p:blipFill>
          <a:blip r:embed="rId2" cstate="print"/>
          <a:srcRect/>
          <a:stretch>
            <a:fillRect/>
          </a:stretch>
        </p:blipFill>
        <p:spPr bwMode="auto">
          <a:xfrm>
            <a:off x="6524625" y="260648"/>
            <a:ext cx="2619375" cy="936105"/>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300</TotalTime>
  <Words>186</Words>
  <Application>Microsoft Office PowerPoint</Application>
  <PresentationFormat>عرض على الشاشة (3:4)‏</PresentationFormat>
  <Paragraphs>13</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رحلة</vt:lpstr>
      <vt:lpstr>المنطق ثنائي وثلاثي القيمة   </vt:lpstr>
      <vt:lpstr>منطق ثنائي وثلاثي القيمة</vt:lpstr>
      <vt:lpstr>منطق ثنائي وثلاثي القيمة</vt:lpstr>
      <vt:lpstr>منطق ثنائي وثلاثي القيمة</vt:lpstr>
      <vt:lpstr>منطق ثنائي وثلاثي القيمة</vt:lpstr>
      <vt:lpstr>منطق ثنائي وثلاثي القيمة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علي</dc:creator>
  <cp:lastModifiedBy>علي</cp:lastModifiedBy>
  <cp:revision>13</cp:revision>
  <dcterms:created xsi:type="dcterms:W3CDTF">2020-05-31T01:21:16Z</dcterms:created>
  <dcterms:modified xsi:type="dcterms:W3CDTF">2021-06-19T22:21:43Z</dcterms:modified>
</cp:coreProperties>
</file>